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d7e8c140cb04562" /><Relationship Type="http://schemas.openxmlformats.org/officeDocument/2006/relationships/extended-properties" Target="/docProps/app.xml" Id="Rc8da0c23e67f4d38" /><Relationship Type="http://schemas.openxmlformats.org/officeDocument/2006/relationships/officeDocument" Target="/ppt/presentation.xml" Id="R415190f22f7d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5e240acae4815"/>
  </p:sldMasterIdLst>
  <p:notesMasterIdLst>
    <p:notesMasterId xmlns:r="http://schemas.openxmlformats.org/officeDocument/2006/relationships" r:id="R860e30d88b6945f2"/>
  </p:notesMasterIdLst>
  <p:sldIdLst>
    <p:sldId xmlns:r="http://schemas.openxmlformats.org/officeDocument/2006/relationships" id="256" r:id="Rbae097ac629141b3"/>
    <p:sldId xmlns:r="http://schemas.openxmlformats.org/officeDocument/2006/relationships" id="257" r:id="Ra687d105a70241ae"/>
    <p:sldId xmlns:r="http://schemas.openxmlformats.org/officeDocument/2006/relationships" id="258" r:id="R81c38ea19a7e4ba7"/>
    <p:sldId xmlns:r="http://schemas.openxmlformats.org/officeDocument/2006/relationships" id="259" r:id="Rb94dc83062ee47df"/>
    <p:sldId xmlns:r="http://schemas.openxmlformats.org/officeDocument/2006/relationships" id="260" r:id="R532f1d9cfb564b91"/>
    <p:sldId xmlns:r="http://schemas.openxmlformats.org/officeDocument/2006/relationships" id="261" r:id="R4043cdd2f38849c4"/>
    <p:sldId xmlns:r="http://schemas.openxmlformats.org/officeDocument/2006/relationships" id="262" r:id="R1ea576a374f94d01"/>
    <p:sldId xmlns:r="http://schemas.openxmlformats.org/officeDocument/2006/relationships" id="263" r:id="Rbfa3dfaaf52b41fa"/>
    <p:sldId xmlns:r="http://schemas.openxmlformats.org/officeDocument/2006/relationships" id="264" r:id="R3704453399254334"/>
    <p:sldId xmlns:r="http://schemas.openxmlformats.org/officeDocument/2006/relationships" id="265" r:id="R05529770289942c7"/>
    <p:sldId xmlns:r="http://schemas.openxmlformats.org/officeDocument/2006/relationships" id="266" r:id="Rdda403ff8997445e"/>
    <p:sldId xmlns:r="http://schemas.openxmlformats.org/officeDocument/2006/relationships" id="267" r:id="Redbe02d8023840ca"/>
    <p:sldId xmlns:r="http://schemas.openxmlformats.org/officeDocument/2006/relationships" id="268" r:id="R92f4f2d748fc45dc"/>
    <p:sldId xmlns:r="http://schemas.openxmlformats.org/officeDocument/2006/relationships" id="269" r:id="Rd3f24a2062f04091"/>
    <p:sldId xmlns:r="http://schemas.openxmlformats.org/officeDocument/2006/relationships" id="270" r:id="R1bf286d62b05464c"/>
    <p:sldId xmlns:r="http://schemas.openxmlformats.org/officeDocument/2006/relationships" id="271" r:id="Rc7146e7a751b4a8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c1ca91e7d7a4859" /><Relationship Type="http://schemas.openxmlformats.org/officeDocument/2006/relationships/slideMaster" Target="/ppt/slideMasters/slideMaster1.xml" Id="R4b25e240acae4815" /><Relationship Type="http://schemas.openxmlformats.org/officeDocument/2006/relationships/notesMaster" Target="/ppt/notesMasters/notesMaster1.xml" Id="R860e30d88b6945f2" /><Relationship Type="http://schemas.openxmlformats.org/officeDocument/2006/relationships/presProps" Target="/ppt/presProps.xml" Id="R772c501734474ec3" /><Relationship Type="http://schemas.openxmlformats.org/officeDocument/2006/relationships/tableStyles" Target="/ppt/tableStyles.xml" Id="R58a27f191bb243ee" /><Relationship Type="http://schemas.openxmlformats.org/officeDocument/2006/relationships/slide" Target="/ppt/slides/slide1.xml" Id="Rbae097ac629141b3" /><Relationship Type="http://schemas.openxmlformats.org/officeDocument/2006/relationships/slide" Target="/ppt/slides/slide2.xml" Id="Ra687d105a70241ae" /><Relationship Type="http://schemas.openxmlformats.org/officeDocument/2006/relationships/slide" Target="/ppt/slides/slide3.xml" Id="R81c38ea19a7e4ba7" /><Relationship Type="http://schemas.openxmlformats.org/officeDocument/2006/relationships/slide" Target="/ppt/slides/slide4.xml" Id="Rb94dc83062ee47df" /><Relationship Type="http://schemas.openxmlformats.org/officeDocument/2006/relationships/slide" Target="/ppt/slides/slide5.xml" Id="R532f1d9cfb564b91" /><Relationship Type="http://schemas.openxmlformats.org/officeDocument/2006/relationships/slide" Target="/ppt/slides/slide6.xml" Id="R4043cdd2f38849c4" /><Relationship Type="http://schemas.openxmlformats.org/officeDocument/2006/relationships/slide" Target="/ppt/slides/slide7.xml" Id="R1ea576a374f94d01" /><Relationship Type="http://schemas.openxmlformats.org/officeDocument/2006/relationships/slide" Target="/ppt/slides/slide8.xml" Id="Rbfa3dfaaf52b41fa" /><Relationship Type="http://schemas.openxmlformats.org/officeDocument/2006/relationships/slide" Target="/ppt/slides/slide9.xml" Id="R3704453399254334" /><Relationship Type="http://schemas.openxmlformats.org/officeDocument/2006/relationships/slide" Target="/ppt/slides/slide10.xml" Id="R05529770289942c7" /><Relationship Type="http://schemas.openxmlformats.org/officeDocument/2006/relationships/slide" Target="/ppt/slides/slide11.xml" Id="Rdda403ff8997445e" /><Relationship Type="http://schemas.openxmlformats.org/officeDocument/2006/relationships/slide" Target="/ppt/slides/slide12.xml" Id="Redbe02d8023840ca" /><Relationship Type="http://schemas.openxmlformats.org/officeDocument/2006/relationships/slide" Target="/ppt/slides/slide13.xml" Id="R92f4f2d748fc45dc" /><Relationship Type="http://schemas.openxmlformats.org/officeDocument/2006/relationships/slide" Target="/ppt/slides/slide14.xml" Id="Rd3f24a2062f04091" /><Relationship Type="http://schemas.openxmlformats.org/officeDocument/2006/relationships/slide" Target="/ppt/slides/slide15.xml" Id="R1bf286d62b05464c" /><Relationship Type="http://schemas.openxmlformats.org/officeDocument/2006/relationships/slide" Target="/ppt/slides/slide16.xml" Id="Rc7146e7a751b4a8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6727920f46e4af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22cecfa646e4a8e" /><Relationship Type="http://schemas.openxmlformats.org/officeDocument/2006/relationships/notesMaster" Target="/ppt/notesMasters/notesMaster1.xml" Id="Rfebe93c8183d49c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1c009e83da3417b" /><Relationship Type="http://schemas.openxmlformats.org/officeDocument/2006/relationships/notesMaster" Target="/ppt/notesMasters/notesMaster1.xml" Id="Rf8de9fe75c8e4e5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e9310148a214d81" /><Relationship Type="http://schemas.openxmlformats.org/officeDocument/2006/relationships/notesMaster" Target="/ppt/notesMasters/notesMaster1.xml" Id="R2c1e64805fdd41e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35b92aae40f4da6" /><Relationship Type="http://schemas.openxmlformats.org/officeDocument/2006/relationships/notesMaster" Target="/ppt/notesMasters/notesMaster1.xml" Id="Rc648846d41e84ef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f725067b7384551" /><Relationship Type="http://schemas.openxmlformats.org/officeDocument/2006/relationships/notesMaster" Target="/ppt/notesMasters/notesMaster1.xml" Id="R049d574eef424a2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b6db4927e19418f" /><Relationship Type="http://schemas.openxmlformats.org/officeDocument/2006/relationships/notesMaster" Target="/ppt/notesMasters/notesMaster1.xml" Id="R5b2121d017554c7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f5b63e801444901" /><Relationship Type="http://schemas.openxmlformats.org/officeDocument/2006/relationships/notesMaster" Target="/ppt/notesMasters/notesMaster1.xml" Id="R9aef6e95c3cb4f9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49a047adec544bc" /><Relationship Type="http://schemas.openxmlformats.org/officeDocument/2006/relationships/notesMaster" Target="/ppt/notesMasters/notesMaster1.xml" Id="Rea855492021c4b7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486918f47444150" /><Relationship Type="http://schemas.openxmlformats.org/officeDocument/2006/relationships/notesMaster" Target="/ppt/notesMasters/notesMaster1.xml" Id="R32aefd29db944ce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4261feb2d3048db" /><Relationship Type="http://schemas.openxmlformats.org/officeDocument/2006/relationships/notesMaster" Target="/ppt/notesMasters/notesMaster1.xml" Id="Rfdb783cc845442f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735a9056f0a4504" /><Relationship Type="http://schemas.openxmlformats.org/officeDocument/2006/relationships/notesMaster" Target="/ppt/notesMasters/notesMaster1.xml" Id="R513462d51c13486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31d8d4a7fa42e1" /><Relationship Type="http://schemas.openxmlformats.org/officeDocument/2006/relationships/notesMaster" Target="/ppt/notesMasters/notesMaster1.xml" Id="R55a6187c77db454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2504f8f50714804" /><Relationship Type="http://schemas.openxmlformats.org/officeDocument/2006/relationships/notesMaster" Target="/ppt/notesMasters/notesMaster1.xml" Id="R835dbe2fedf54ed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d28d4a83aee40d2" /><Relationship Type="http://schemas.openxmlformats.org/officeDocument/2006/relationships/notesMaster" Target="/ppt/notesMasters/notesMaster1.xml" Id="Rca48e3eed89341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c937807f25f4dd3" /><Relationship Type="http://schemas.openxmlformats.org/officeDocument/2006/relationships/notesMaster" Target="/ppt/notesMasters/notesMaster1.xml" Id="Rf04a0f06ebed49a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3fdeec9572941bd" /><Relationship Type="http://schemas.openxmlformats.org/officeDocument/2006/relationships/notesMaster" Target="/ppt/notesMasters/notesMaster1.xml" Id="R807eb6a0e83646d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Department for Education, Allergy safety in schools statutory guidance, July 2026. https://www.gov.uk/government/publications/allergy-safety-in-schools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Department for Education, Allergy safety in schools statutory guidance, July 2026. https://www.gov.uk/government/publications/allergy-safety-in-schools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Department for Education, Allergy safety in schools statutory guidance, July 2026. https://www.gov.uk/government/publications/allergy-safety-in-schools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Department for Education, Allergy safety in schools statutory guidance, July 2026. https://www.gov.uk/government/publications/allergy-safety-in-schools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Department for Education, Allergy safety in schools statutory guidance, July 2026. https://www.gov.uk/government/publications/allergy-safety-in-schools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45dbef96d411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a6bedbfd9a04909" /><Relationship Type="http://schemas.openxmlformats.org/officeDocument/2006/relationships/slideLayout" Target="/ppt/slideLayouts/slideLayout1.xml" Id="R25835cd2b966494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35cd2b966494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f86e11a64590" /><Relationship Type="http://schemas.openxmlformats.org/officeDocument/2006/relationships/image" Target="/ppt/media/image.jpeg" Id="Rbfdc9330d92b47b5" /><Relationship Type="http://schemas.openxmlformats.org/officeDocument/2006/relationships/image" Target="/ppt/media/image2.jpeg" Id="Rccde5cfc40d348cb" /><Relationship Type="http://schemas.openxmlformats.org/officeDocument/2006/relationships/notesSlide" Target="/ppt/notesSlides/notesSlide1.xml" Id="Rc5fa5103b6764fb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1d58e6a86400b" /><Relationship Type="http://schemas.openxmlformats.org/officeDocument/2006/relationships/image" Target="/ppt/media/image11.jpeg" Id="R952a05ccf2bd4e66" /><Relationship Type="http://schemas.openxmlformats.org/officeDocument/2006/relationships/image" Target="/ppt/media/image.png" Id="Rb0e9a1ea37464bdd" /><Relationship Type="http://schemas.openxmlformats.org/officeDocument/2006/relationships/notesSlide" Target="/ppt/notesSlides/notesSlide10.xml" Id="R329bcfe8a9794f3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a1f2b9a56472b" /><Relationship Type="http://schemas.openxmlformats.org/officeDocument/2006/relationships/image" Target="/ppt/media/image12.jpeg" Id="R04021434a70b40ed" /><Relationship Type="http://schemas.openxmlformats.org/officeDocument/2006/relationships/notesSlide" Target="/ppt/notesSlides/notesSlide11.xml" Id="R754aa66e761b471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fd95c41e4df3" /><Relationship Type="http://schemas.openxmlformats.org/officeDocument/2006/relationships/image" Target="/ppt/media/image13.jpeg" Id="R6efac3aa55ae415d" /><Relationship Type="http://schemas.openxmlformats.org/officeDocument/2006/relationships/notesSlide" Target="/ppt/notesSlides/notesSlide12.xml" Id="R6b2f73ce01e54c2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7696acf3c4bd4" /><Relationship Type="http://schemas.openxmlformats.org/officeDocument/2006/relationships/image" Target="/ppt/media/image14.jpeg" Id="R1a3fb8cc06384e1b" /><Relationship Type="http://schemas.openxmlformats.org/officeDocument/2006/relationships/notesSlide" Target="/ppt/notesSlides/notesSlide13.xml" Id="Rb9cdf24e486b433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2b6bc39b0497c" /><Relationship Type="http://schemas.openxmlformats.org/officeDocument/2006/relationships/image" Target="/ppt/media/image15.jpeg" Id="R09f4cc4713ae4e46" /><Relationship Type="http://schemas.openxmlformats.org/officeDocument/2006/relationships/notesSlide" Target="/ppt/notesSlides/notesSlide14.xml" Id="R1dd011282ff64f2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6fe4efced41de" /><Relationship Type="http://schemas.openxmlformats.org/officeDocument/2006/relationships/image" Target="/ppt/media/image16.jpeg" Id="R159a8ca4afbb42b8" /><Relationship Type="http://schemas.openxmlformats.org/officeDocument/2006/relationships/notesSlide" Target="/ppt/notesSlides/notesSlide15.xml" Id="R3f6ef76d2d3d4a9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1adf205b4b79" /><Relationship Type="http://schemas.openxmlformats.org/officeDocument/2006/relationships/image" Target="/ppt/media/image17.jpeg" Id="R8d905f12002649f1" /><Relationship Type="http://schemas.openxmlformats.org/officeDocument/2006/relationships/image" Target="/ppt/media/image18.jpeg" Id="R679ad4d3dfcb48cf" /><Relationship Type="http://schemas.openxmlformats.org/officeDocument/2006/relationships/notesSlide" Target="/ppt/notesSlides/notesSlide16.xml" Id="Rf8eb647e13b5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a616e66564b78" /><Relationship Type="http://schemas.openxmlformats.org/officeDocument/2006/relationships/image" Target="/ppt/media/image3.jpeg" Id="R25227d57e92c4906" /><Relationship Type="http://schemas.openxmlformats.org/officeDocument/2006/relationships/notesSlide" Target="/ppt/notesSlides/notesSlide2.xml" Id="Re98f776cf1dd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2059d8144ab5" /><Relationship Type="http://schemas.openxmlformats.org/officeDocument/2006/relationships/image" Target="/ppt/media/image4.jpeg" Id="Rc715d0db328d40d3" /><Relationship Type="http://schemas.openxmlformats.org/officeDocument/2006/relationships/notesSlide" Target="/ppt/notesSlides/notesSlide3.xml" Id="R6fabc4ebae07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1f8519a5c417c" /><Relationship Type="http://schemas.openxmlformats.org/officeDocument/2006/relationships/image" Target="/ppt/media/image5.jpeg" Id="R9cb4beaecb2b4e5d" /><Relationship Type="http://schemas.openxmlformats.org/officeDocument/2006/relationships/notesSlide" Target="/ppt/notesSlides/notesSlide4.xml" Id="Rb7cbf42376b9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e8b48ec541d8" /><Relationship Type="http://schemas.openxmlformats.org/officeDocument/2006/relationships/image" Target="/ppt/media/image6.jpeg" Id="R4d8323f05c11404c" /><Relationship Type="http://schemas.openxmlformats.org/officeDocument/2006/relationships/notesSlide" Target="/ppt/notesSlides/notesSlide5.xml" Id="R1a84c0d32be0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0a69dc2d49d7" /><Relationship Type="http://schemas.openxmlformats.org/officeDocument/2006/relationships/image" Target="/ppt/media/image7.jpeg" Id="Rd13ef245dcc243b6" /><Relationship Type="http://schemas.openxmlformats.org/officeDocument/2006/relationships/notesSlide" Target="/ppt/notesSlides/notesSlide6.xml" Id="R0e8ad43fa673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666c26c0742e2" /><Relationship Type="http://schemas.openxmlformats.org/officeDocument/2006/relationships/image" Target="/ppt/media/image8.jpeg" Id="R2665b6c74f7e4319" /><Relationship Type="http://schemas.openxmlformats.org/officeDocument/2006/relationships/notesSlide" Target="/ppt/notesSlides/notesSlide7.xml" Id="Rf0b13274db10474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7716d8174e46" /><Relationship Type="http://schemas.openxmlformats.org/officeDocument/2006/relationships/image" Target="/ppt/media/image9.jpeg" Id="Ra75c2eff97024137" /><Relationship Type="http://schemas.openxmlformats.org/officeDocument/2006/relationships/notesSlide" Target="/ppt/notesSlides/notesSlide8.xml" Id="R2ebbe5f65d5d4fc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4cde80af4cee" /><Relationship Type="http://schemas.openxmlformats.org/officeDocument/2006/relationships/image" Target="/ppt/media/image10.jpeg" Id="R7d20b173ca0049aa" /><Relationship Type="http://schemas.openxmlformats.org/officeDocument/2006/relationships/notesSlide" Target="/ppt/notesSlides/notesSlide9.xml" Id="Rb5b2edd6fb544ad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056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dc9330d92b47b5"/>
          <a:srcRect xmlns:a="http://schemas.openxmlformats.org/drawingml/2006/main" l="8393" t="0" r="839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D9CA31-270C-49D8-ADAF-5C680838A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3627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3BABDD-1302-4D28-AAB5-BE0F1923F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de5cfc40d348cb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43450" y="361950"/>
            <a:ext cx="1066800" cy="1066800"/>
          </a:xfrm>
          <a:prstGeom xmlns:a="http://schemas.openxmlformats.org/drawingml/2006/main" prst="ellipse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574D12-E9A1-4019-A862-5B9296999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572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7C516"/>
                </a:solidFill>
              </a:defRPr>
            </a:pPr>
            <a:r>
              <a:rPr sz="1650" b="1">
                <a:solidFill>
                  <a:srgbClr val="F7C516"/>
                </a:solidFill>
              </a:rPr>
              <a:t>FIRST AID GARAGE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21993A-9427-4E3B-9EC0-43C3FC860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9715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F7F3E8"/>
                </a:solidFill>
              </a:defRPr>
            </a:pPr>
            <a:r>
              <a:rPr sz="1125" b="1">
                <a:solidFill>
                  <a:srgbClr val="F7F3E8"/>
                </a:solidFill>
              </a:rPr>
              <a:t>STAFF AWARENESS • ENGLAND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2101BA-5868-45F9-8669-094238DD2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5143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Allergy safety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B64647-648C-470E-B9DD-B2E43B157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47925"/>
            <a:ext cx="523875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in schools and</a:t>
            </a:r>
          </a:p>
          <a:p xmlns:a="http://schemas.openxmlformats.org/drawingml/2006/main">
            <a:pPr algn="l">
              <a:buNone/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maintained nurseries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9E105D-DF9E-4FF7-8326-FC576899F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67150"/>
            <a:ext cx="19526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C9345B-60C1-4A34-8B51-82F5ECF83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71950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F7F3E8"/>
                </a:solidFill>
              </a:defRPr>
            </a:pPr>
            <a:r>
              <a:rPr sz="2025" b="1">
                <a:solidFill>
                  <a:srgbClr val="F7F3E8"/>
                </a:solidFill>
              </a:rPr>
              <a:t>Guidance published July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C12C61-52D3-40A4-A244-D1B3EB020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9339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Policy • prevention • healthcare plans</a:t>
            </a:r>
          </a:p>
          <a:p xmlns:a="http://schemas.openxmlformats.org/drawingml/2006/main">
            <a:pPr algn="l">
              <a:buNone/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training • emergency action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8DA74B-8628-4C30-AEF0-E7D15DB88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19125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D7E6DF"/>
                </a:solidFill>
              </a:defRPr>
            </a:pPr>
            <a:r>
              <a:rPr sz="825" b="0">
                <a:solidFill>
                  <a:srgbClr val="D7E6DF"/>
                </a:solidFill>
              </a:rPr>
              <a:t>Based on Department for Education statutory guidance, July 2026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956099-97B6-4B94-AF6F-1022C4C08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3048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7C516"/>
                </a:solidFill>
              </a:defRPr>
            </a:pPr>
            <a:r>
              <a:rPr sz="975" b="1">
                <a:solidFill>
                  <a:srgbClr val="F7C516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54729617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2a05ccf2bd4e66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AE0C6D-B87A-4E3C-B517-61E43906A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D20763-D749-46AB-AA77-3A4A5C501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560D65-AEC8-4DB9-9C12-6980A919E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98A7C2-9BD1-45DF-A6EE-F0B5AB3F0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9E0997-4565-46E8-B332-306849DFD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KEEP THIS SEQUENCE VISIBLE AND REHEARSED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5D6985-112E-4C48-BCC0-01519C113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In an emergency, follow this order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F2B2ED-21E4-4E1D-99E1-C77FA6175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635F45-63DF-4E32-ABC7-9492F1C41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8F5356-6E74-4E4A-848C-3372FD0CB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95500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LIE FLAT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064452-113B-4532-B0EB-F19B7AAEE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71725"/>
            <a:ext cx="590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0231D"/>
                </a:solidFill>
              </a:defRPr>
            </a:pPr>
            <a:r>
              <a:rPr sz="1275" b="1">
                <a:solidFill>
                  <a:srgbClr val="10231D"/>
                </a:solidFill>
              </a:rPr>
              <a:t>Raise the legs. If breathing is difficult, allow sitting—but never standing or walking.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FBAB3B-6971-4E82-B69C-5A4A19D62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C72EAA-0EFD-4310-8370-953341BC5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86075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GIVE ADRENALINE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2E8BC8-C2B0-45BB-813E-587DA7189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162300"/>
            <a:ext cx="590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0231D"/>
                </a:solidFill>
              </a:defRPr>
            </a:pPr>
            <a:r>
              <a:rPr sz="1275" b="1">
                <a:solidFill>
                  <a:srgbClr val="10231D"/>
                </a:solidFill>
              </a:rPr>
              <a:t>Use the prescribed device without delay; use the school spare if needed.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E87068-0A8D-4C7B-AE7F-4853FEF65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BB5D2E-D6F3-4805-9FAD-9B0FEC3F8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76650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DIAL 999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D06D8D-C5AC-4F21-B7EB-01914F02B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52875"/>
            <a:ext cx="590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0231D"/>
                </a:solidFill>
              </a:defRPr>
            </a:pPr>
            <a:r>
              <a:rPr sz="1275" b="1">
                <a:solidFill>
                  <a:srgbClr val="10231D"/>
                </a:solidFill>
              </a:rPr>
              <a:t>Ask for an ambulance and say “ANAPHYLAXIS”.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337526-21FC-47CD-A14D-2DED7BA7D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67225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12B6EC-287E-4806-B964-6CAFEDEF4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467225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STAY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965F5E-7521-411A-AFE5-AA37E71D8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743450"/>
            <a:ext cx="590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Keep them down, monitor continuously and contact the parent or emergency contact.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F372E0-1114-4B1E-AB5E-3B85A15D5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C28B38D-1F33-4CAB-8B0F-A76FAB851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57800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REPEAT IF NEEDED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5E94148-4F5B-40B4-BC98-5E7544826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34025"/>
            <a:ext cx="590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No improvement after 5 minutes: give a second dose. Start CPR if there are no signs of life.</a:t>
            </a:r>
          </a:p>
        </p:txBody>
      </p:sp>
      <p:pic>
        <p:nvPicPr>
          <p:cNvPr id="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e9a1ea37464bdd"/>
          <a:stretch xmlns:a="http://schemas.openxmlformats.org/drawingml/2006/main"/>
        </p:blipFill>
        <p:spPr>
          <a:xfrm xmlns:a="http://schemas.openxmlformats.org/drawingml/2006/main">
            <a:off x="7867650" y="2095500"/>
            <a:ext cx="3429000" cy="4114800"/>
          </a:xfrm>
          <a:prstGeom xmlns:a="http://schemas.openxmlformats.org/drawingml/2006/main" prst="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8628F4-FCB9-457B-AC50-7B3645C19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076950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E4572E"/>
                </a:solidFill>
              </a:defRPr>
            </a:pPr>
            <a:r>
              <a:rPr sz="1350" b="1">
                <a:solidFill>
                  <a:srgbClr val="E4572E"/>
                </a:solidFill>
              </a:rPr>
              <a:t>Use the person’s own Allergy Action Plan and device instructions.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164329-C976-4CF0-840F-3DB259DE5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ED16F62-CA58-4A1E-B77C-44767378B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Figure 2, p. 17.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18E7F3A-FC6E-4793-949B-8B1A160D7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206590777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021434a70b40ed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1FD109-14F3-4FEE-B51B-96681DF84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033CDB-33DE-4BDF-B416-48422370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DEE848-39E6-4CCF-B970-9FA469B62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B81AA7-6E2F-423A-8293-7D6D75FF8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9FDBF2-DF3A-463B-A35C-78AB2CCE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ACCESS DETERMINES THE SITE PLAN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220057-3078-4862-A7E9-C29E99A36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Adrenaline should be available within five minutes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6EE90A-A4D9-4B7D-B0D1-A691756FA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5C4C60-415E-4904-96F8-DBCA8E2E6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52650"/>
            <a:ext cx="70866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0563F"/>
          </a:solidFill>
          <a:ln xmlns:a="http://schemas.openxmlformats.org/drawingml/2006/main" w="9525">
            <a:solidFill>
              <a:srgbClr val="00563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AC3CD7-742C-4849-AA82-AE2B02502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0982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7C516"/>
                </a:solidFill>
              </a:defRPr>
            </a:pPr>
            <a:r>
              <a:rPr sz="1350" b="1">
                <a:solidFill>
                  <a:srgbClr val="F7C516"/>
                </a:solidFill>
              </a:rPr>
              <a:t>FOR SCHOOLS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20400A-7233-45C7-950E-5D11F1A35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E3B92D-5B3A-438C-9C48-7CB637CCC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76550"/>
            <a:ext cx="596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Prescribed devices must be rapidly accessible everywhere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54D32E-82FC-4FA4-8F30-95D7120F3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528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199DA9-7291-41B1-8992-6D63E9D32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76625"/>
            <a:ext cx="596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Encourage pupils to carry their devices when appropriate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E5B803-7593-4268-ACDA-7C5FCB170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529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242AEA-2C50-40C6-BA61-2FA2A17BF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76700"/>
            <a:ext cx="596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Spare devices: unlocked, clearly labelled and stored in pairs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BFD22B5-8317-4ADD-B53E-50766EA04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529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FAF143-BA0A-426A-8539-476833DAC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76775"/>
            <a:ext cx="596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Large or multi-site schools may need more than one location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4D0A94-5551-44E0-B571-8FA1EDA6C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4825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7C516"/>
                </a:solidFill>
              </a:defRPr>
            </a:pPr>
            <a:r>
              <a:rPr sz="1500" b="1">
                <a:solidFill>
                  <a:srgbClr val="F7C516"/>
                </a:solidFill>
              </a:rPr>
              <a:t>Bring help and medicine to the person—never make them walk.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4E7AAC1-B16B-40ED-8D34-FB416D17A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52650"/>
            <a:ext cx="375285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7F3E8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644DDB-8729-4173-B641-5FEBD1328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40982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FOR EARLY YEARS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9A32D57-75C5-46DE-AA0B-0530133A7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952750"/>
            <a:ext cx="304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231D"/>
                </a:solidFill>
              </a:defRPr>
            </a:pPr>
            <a:r>
              <a:rPr sz="1650" b="1">
                <a:solidFill>
                  <a:srgbClr val="10231D"/>
                </a:solidFill>
              </a:rPr>
              <a:t>The guidance states that the school spare-device arrangements do not extend to early-years settings.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9624A8-C655-4FCB-91C1-2DBD4F73F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86250"/>
            <a:ext cx="3048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0231D"/>
                </a:solidFill>
              </a:defRPr>
            </a:pPr>
            <a:r>
              <a:rPr sz="1500" b="0">
                <a:solidFill>
                  <a:srgbClr val="10231D"/>
                </a:solidFill>
              </a:rPr>
              <a:t>Nurseries must ensure prescribed medication is immediately accessible and their emergency plan is workable.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CB5C543-8EE0-4E6D-8046-085525871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29300"/>
            <a:ext cx="81915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67C5AEB-6697-4ECB-85B2-D6AC7F103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29300"/>
            <a:ext cx="95250" cy="533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4572E"/>
          </a:solidFill>
          <a:ln xmlns:a="http://schemas.openxmlformats.org/drawingml/2006/main" w="9525">
            <a:solidFill>
              <a:srgbClr val="E4572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5FD4307-1665-4329-A4DF-34D81B4FC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96265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PREPARE NOW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DE86A01-C968-4126-A7DB-622388E61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924550"/>
            <a:ext cx="598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Compulsory school stocking is expected through forthcoming regulations.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EC8648-6B61-48BD-AF2F-2E9F69D3B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E63664E-042C-4A8A-9937-78FA14243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36–42.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FD958E1-8353-46BF-A2DA-084570208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19727205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fac3aa55ae415d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3ABFE2-C343-4B5E-A8C3-98405500B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377E59-A5EB-492A-8150-DFC15A9D7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FC7E4A-08AC-42AE-AC31-C1F9B9DA4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ABE545-0536-4E64-A10A-02C7381F0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33FE61-CD00-4A83-8B4A-24A9A348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TRIPS, ACTIVITIES AND TRANSITIONS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35EDB3-CE1F-43CA-B894-9B2E8CC62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The plan must travel with the pupil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26CAC4-E274-46D2-A11B-9ACE9805A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3D8035-9545-4871-BFE2-77096DD02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143250"/>
            <a:ext cx="16002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57EABD-90D7-43AE-9A7F-B89E8F610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7E6039-212C-4150-8078-9A14C1A9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3380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00563F"/>
                </a:solidFill>
              </a:defRPr>
            </a:pPr>
            <a:r>
              <a:rPr sz="1725" b="1">
                <a:solidFill>
                  <a:srgbClr val="00563F"/>
                </a:solidFill>
              </a:rPr>
              <a:t>Check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521ED3-3A55-43AA-8B6B-CFEC1BFAA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529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current IHP and Action Plan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45B7FE-0D26-466C-BAFF-B777FCB86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143250"/>
            <a:ext cx="16002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921D42-6A51-4723-BDBE-08050C68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952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DF4F2F-225E-4AA8-9527-2F44D1051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73380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00563F"/>
                </a:solidFill>
              </a:defRPr>
            </a:pPr>
            <a:r>
              <a:rPr sz="1725" b="1">
                <a:solidFill>
                  <a:srgbClr val="00563F"/>
                </a:solidFill>
              </a:rPr>
              <a:t>Assess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D0C87B-E238-46C0-AA97-7C7477AA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1529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the activity, travel, food and allergen risks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B59359-2B5D-4DED-8F98-0324DC2D8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143250"/>
            <a:ext cx="16002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F746E3-D1D6-4758-80BA-F8C756277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952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2B8136-1A6E-41AC-980A-44652A67A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73380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00563F"/>
                </a:solidFill>
              </a:defRPr>
            </a:pPr>
            <a:r>
              <a:rPr sz="1725" b="1">
                <a:solidFill>
                  <a:srgbClr val="00563F"/>
                </a:solidFill>
              </a:rPr>
              <a:t>Equip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9B8CF1-A6CF-4C40-8DBF-FF831433A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1529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the pupil and staff with medication and contacts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280035-2F7A-4FF7-9F8B-67B4047A4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143250"/>
            <a:ext cx="16002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0C838F4-DF94-4C28-848E-133667AF2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952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75EB61B-1B4A-410B-BB77-849F948F2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73380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00563F"/>
                </a:solidFill>
              </a:defRPr>
            </a:pPr>
            <a:r>
              <a:rPr sz="1725" b="1">
                <a:solidFill>
                  <a:srgbClr val="00563F"/>
                </a:solidFill>
              </a:rPr>
              <a:t>Brief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F18393-81F3-4280-9716-F6B83B833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1529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everyone who needs to recognise and respond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E3DCDC6-7523-4E70-ABC9-113568CD9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952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46A76C-8A3B-4C4C-95A3-82C3D2DA8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73380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00563F"/>
                </a:solidFill>
              </a:defRPr>
            </a:pPr>
            <a:r>
              <a:rPr sz="1725" b="1">
                <a:solidFill>
                  <a:srgbClr val="00563F"/>
                </a:solidFill>
              </a:rPr>
              <a:t>Review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7ED8AD3-D376-4AC2-B50A-D3C6EE720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152900"/>
            <a:ext cx="1857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after the trip, a change or a near miss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2E604CD-092C-446C-998E-C80796DDF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67350"/>
            <a:ext cx="87630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9B8DC3F-969F-4A56-AA2A-510DB5276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67350"/>
            <a:ext cx="9525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516"/>
          </a:solidFill>
          <a:ln xmlns:a="http://schemas.openxmlformats.org/drawingml/2006/main" w="9525">
            <a:solidFill>
              <a:srgbClr val="F7C51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3870151-2F60-4C21-AA2D-9858FE4BF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600700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TRANSITION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A698CBE-DAC5-43FB-B94C-8A831498D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562600"/>
            <a:ext cx="6553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Share the previous IHP and Action Plans, then the receiving setting creates a new IHP for its own arrangements.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1511295-6B29-4F9A-B146-0BE0D37A5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631CBB8-0B90-4C7F-97F9-64DBCA3B5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42, 51 and 57–58.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853BABF-C866-400F-8776-6ACFE65DC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26553726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3fb8cc06384e1b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80D0A6-72B4-40FD-8DA8-9B94EA908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40201C-7444-4D15-9A20-44532DF4C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F621A0-1686-4C7B-B279-FD0DE7F56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7074E8-54C8-4410-8015-96D38C212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77786E-0108-47CB-A597-097353D99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USE A NO-BLAME LEARNING CYCLE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D062BF-90D7-4494-A81F-361D2F2B7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Every incident and near miss should strengthen the system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CEEBB2-D4FC-4844-B4D0-946ECDB3F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135851-B133-4EC4-96A5-1CAE49CBD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81250"/>
            <a:ext cx="2524125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00563F"/>
          </a:solidFill>
          <a:ln xmlns:a="http://schemas.openxmlformats.org/drawingml/2006/main" w="9525">
            <a:solidFill>
              <a:srgbClr val="00563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B1EE94-2F85-4428-BA30-EAB21AF8E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098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8C0686-F245-442E-92F6-F23CE10B2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204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Make safe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081AA3-EDE1-4FFD-AC35-E0195D28C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10000"/>
            <a:ext cx="20478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Treat first; preserve evidence where relevant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1E14C6-3EFA-4206-9CA0-CF73AF15D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81250"/>
            <a:ext cx="2524125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23F599-0821-4266-8305-C722C24D2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6098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63F"/>
          </a:solidFill>
          <a:ln xmlns:a="http://schemas.openxmlformats.org/drawingml/2006/main" w="0">
            <a:solidFill>
              <a:srgbClr val="00563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620C1B-BBC4-4BE3-BB84-3415431DC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295650"/>
            <a:ext cx="204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Record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484C8C-375A-4FEF-B06E-A047AAAD9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810000"/>
            <a:ext cx="20478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What happened, where, when and who was involved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4FC433-D094-4894-AEAD-97AEACFFA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81250"/>
            <a:ext cx="2524125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1A8E02-0DDF-4637-A423-CDADF408E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6098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63F"/>
          </a:solidFill>
          <a:ln xmlns:a="http://schemas.openxmlformats.org/drawingml/2006/main" w="0">
            <a:solidFill>
              <a:srgbClr val="00563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33413D-DCBD-4600-8C79-6BD458F25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295650"/>
            <a:ext cx="204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Report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3FEC11-F80B-4785-8F9E-C881F3555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810000"/>
            <a:ext cx="20478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Parents/carers, governing body and statutory bodies where required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D0B67A-369E-45B3-9828-03648E350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381250"/>
            <a:ext cx="2524125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BA53938-D616-4BF7-9600-DAE83A9AD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6098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63F"/>
          </a:solidFill>
          <a:ln xmlns:a="http://schemas.openxmlformats.org/drawingml/2006/main" w="0">
            <a:solidFill>
              <a:srgbClr val="00563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E0034B-6B7C-425A-B059-6C7C143C8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295650"/>
            <a:ext cx="2047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Review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4B0AF6-147B-4769-A966-20C6C18A6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810000"/>
            <a:ext cx="20478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Policy, IHP, food controls, access and training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9048487-FF0E-42EC-BD31-729209318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53050"/>
            <a:ext cx="990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E4572E"/>
                </a:solidFill>
              </a:defRPr>
            </a:pPr>
            <a:r>
              <a:rPr sz="1725" b="1">
                <a:solidFill>
                  <a:srgbClr val="E4572E"/>
                </a:solidFill>
              </a:rPr>
              <a:t>Near miss = no harm, but serious harm could reasonably have occurred.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30CB421-5C83-41AC-90B0-68E028D6D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810250"/>
            <a:ext cx="8572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6F9111-FD86-4C73-B188-0010B908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810250"/>
            <a:ext cx="952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516"/>
          </a:solidFill>
          <a:ln xmlns:a="http://schemas.openxmlformats.org/drawingml/2006/main" w="9525">
            <a:solidFill>
              <a:srgbClr val="F7C51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16CAA1C-851D-4963-8E54-1133036BE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943600"/>
            <a:ext cx="1666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GOVERNANCE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CBC7B2C-DAD5-4262-8A84-D34E84882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905500"/>
            <a:ext cx="6362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Report trends to governors and use them in the annual policy review.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8EBF6F7-5FF9-494B-A1AE-428FA4048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17C8826-D74E-446F-A183-8708B5E3A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43 and 59–67.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DF2381D-43F0-4F19-A6E7-FBA4DC42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85988448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f4cc4713ae4e46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BB070B-F6BC-46FF-8E19-B5F9B7F8B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91376C-F26E-4813-86E1-FAC1BE947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7F72A4-3F48-4415-8641-A77C311A4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777420-ED5D-4885-B9C0-DD21FB36E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663551-6382-4459-8DE7-2FEEDD8F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EYFS SAFEGUARDS FOR MAINTAINED NURSERIES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977A9B-9FAF-48B0-A474-287A2F2B4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Nursery allergy safety begins before the child starts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225B46-6348-4D70-AE8F-5E73546AF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6056EA-4568-416C-BDBA-130C19A5C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0563F"/>
                </a:solidFill>
              </a:defRPr>
            </a:pPr>
            <a:r>
              <a:rPr sz="1200" b="1">
                <a:solidFill>
                  <a:srgbClr val="00563F"/>
                </a:solidFill>
              </a:rPr>
              <a:t>BEFORE ADMISSION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FCDFAD-C26E-4A7E-8E0C-9044AB71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209800"/>
            <a:ext cx="381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039AA6-F43A-46E6-AE3D-0EAF672CE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190750"/>
            <a:ext cx="3333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Obtain dietary, allergy, intolerance and health information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7E4D68-C0C2-4AA4-BB8D-8A686AB08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1907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0563F"/>
                </a:solidFill>
              </a:defRPr>
            </a:pPr>
            <a:r>
              <a:rPr sz="1200" b="1">
                <a:solidFill>
                  <a:srgbClr val="00563F"/>
                </a:solidFill>
              </a:rPr>
              <a:t>AT EVERY MEAL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8AC7D1-5F7C-4FB2-A22C-76F5F8AF8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209800"/>
            <a:ext cx="381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F496AB-8B46-4BFD-855D-A0F7828FB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190750"/>
            <a:ext cx="3333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Name who checks that each child receives the correct food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2F0FAB-49AA-47EF-9888-9CE4F92A8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337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0563F"/>
                </a:solidFill>
              </a:defRPr>
            </a:pPr>
            <a:r>
              <a:rPr sz="1200" b="1">
                <a:solidFill>
                  <a:srgbClr val="00563F"/>
                </a:solidFill>
              </a:rPr>
              <a:t>WHILE EATING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FEE724-628E-4182-B40E-D08CFC0E8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352800"/>
            <a:ext cx="381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7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4B9E1D-26FC-4F7D-8BAB-4C657808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333750"/>
            <a:ext cx="3333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231D"/>
                </a:solidFill>
              </a:defRPr>
            </a:pPr>
            <a:r>
              <a:rPr sz="1425" b="1">
                <a:solidFill>
                  <a:srgbClr val="10231D"/>
                </a:solidFill>
              </a:rPr>
              <a:t>Have a staff member with a valid full paediatric first-aid certificate in the room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0C7E06-E9A0-4E37-B656-23AF84853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3337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0563F"/>
                </a:solidFill>
              </a:defRPr>
            </a:pPr>
            <a:r>
              <a:rPr sz="1200" b="1">
                <a:solidFill>
                  <a:srgbClr val="00563F"/>
                </a:solidFill>
              </a:rPr>
              <a:t>WITH FAMILIES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3271AF-D5D2-4D77-8262-80F421EFB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352800"/>
            <a:ext cx="381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77A3B0-E31B-48C2-9546-BC21E4C3B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33750"/>
            <a:ext cx="3333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Keep discussions active and update the IHP when needs change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C9FDF9-8A60-4BB9-8CF8-8F76B8B09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0563F"/>
                </a:solidFill>
              </a:defRPr>
            </a:pPr>
            <a:r>
              <a:rPr sz="1200" b="1">
                <a:solidFill>
                  <a:srgbClr val="00563F"/>
                </a:solidFill>
              </a:rPr>
              <a:t>WITH STAFF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6B460AB-969E-4C9C-BEA0-4C5E6498D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495800"/>
            <a:ext cx="381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D6EEF1-E7C6-4A32-8F4D-6427701F3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4476750"/>
            <a:ext cx="3333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Share relevant information and teach symptoms and emergency treatment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25C32A-1E72-4692-AC34-97C6F4106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4767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0563F"/>
                </a:solidFill>
              </a:defRPr>
            </a:pPr>
            <a:r>
              <a:rPr sz="1200" b="1">
                <a:solidFill>
                  <a:srgbClr val="00563F"/>
                </a:solidFill>
              </a:rPr>
              <a:t>WITH CLINICIANS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9E05F27-7B91-4258-A6B2-80C8C577C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495800"/>
            <a:ext cx="381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D374AC0-CD70-4521-8761-4D603F783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76750"/>
            <a:ext cx="3333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Attach and follow the child’s current Allergy Action Plan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F906CC8-F45C-464C-9346-5191C46E8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762625"/>
            <a:ext cx="8953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9A648D3-6883-44C2-85C5-1DEE9044E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762625"/>
            <a:ext cx="95250" cy="590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4572E"/>
          </a:solidFill>
          <a:ln xmlns:a="http://schemas.openxmlformats.org/drawingml/2006/main" w="9525">
            <a:solidFill>
              <a:srgbClr val="E4572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8628672-E8C9-4EDB-8B8B-941F5E898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5895975"/>
            <a:ext cx="1666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GOOD PRACTICE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9B3F11A-4BA6-499A-82D3-3300FFE13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857875"/>
            <a:ext cx="6743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Use the DfE allergy safety policy framework even though maintained nursery schools are outside the new section 34 policy duty.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8E67EE0-AEF7-42C9-9518-6E66595B8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45A1E2-2D6A-42F2-937B-F10D594D6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8 and 33–34; EYFS statutory framework.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1D97E06-12FD-4A72-948E-79593DDCF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98944262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056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9a8ca4afbb42b8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591800" y="285750"/>
            <a:ext cx="990600" cy="9906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DE97DC-21A2-4D55-BC9D-8BA40A2CB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7C516"/>
                </a:solidFill>
              </a:defRPr>
            </a:pPr>
            <a:r>
              <a:rPr sz="1500" b="1">
                <a:solidFill>
                  <a:srgbClr val="F7C516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34DF0F-4B94-4F0E-9170-79EFFB71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14375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7F3E8"/>
                </a:solidFill>
              </a:defRPr>
            </a:pPr>
            <a:r>
              <a:rPr sz="975" b="1">
                <a:solidFill>
                  <a:srgbClr val="F7F3E8"/>
                </a:solidFill>
              </a:rPr>
              <a:t>STAFF READINESS CHECK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409DB7-A7D1-4E39-A4B0-61497943B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876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Before the first pupil arrives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14CA50-F1B3-4302-992C-63DC4E6B3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F7F3E8"/>
                </a:solidFill>
              </a:defRPr>
            </a:pPr>
            <a:r>
              <a:rPr sz="1725" b="0">
                <a:solidFill>
                  <a:srgbClr val="F7F3E8"/>
                </a:solidFill>
              </a:rPr>
              <a:t>Every member of staff should be able to answer these five questions: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6A237D-3315-4C4B-83E3-6611562DB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193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3583EE-5C46-45F5-AF63-B7239F05B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457450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Who in our setting has a known allergy?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FE0CB6-EC13-4575-A4EC-CA450087C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861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0EF89D-896B-46C8-B9A0-8D50AE908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124200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Where are their plans and emergency medicines?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97809C-3BEC-4996-BC28-F06DB4EC7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528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170BF8-F998-43A3-96C3-32465590E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790950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What ABC signs mean anaphylaxis?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25C651-3C6A-42E3-8DE2-935FC122A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FDC831-64DB-4630-A721-189D47A6C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457700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Can adrenaline reach any location within five minutes?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E953D2-7BD6-43D0-B1ED-B23857D07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863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455FC4-3AC4-4BC3-B6F4-A82527EBF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124450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How do I record and report an incident or near miss?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0C129E-ACC4-4F72-8C30-5D162D22C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43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C806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186D61-AF82-49ED-ACBC-475A60930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531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F7F3E8"/>
                </a:solidFill>
              </a:defRPr>
            </a:pPr>
            <a:r>
              <a:rPr sz="1050" b="0">
                <a:solidFill>
                  <a:srgbClr val="F7F3E8"/>
                </a:solidFill>
              </a:rPr>
              <a:t>Read the guidance: gov.uk/government/publications/allergy-safety-in-schools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115572-50B7-479D-8077-777D0B0AB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7C516"/>
                </a:solidFill>
              </a:defRPr>
            </a:pPr>
            <a:r>
              <a:rPr sz="1050" b="1">
                <a:solidFill>
                  <a:srgbClr val="F7C516"/>
                </a:solidFill>
              </a:rPr>
              <a:t>www.firstaidgarage.co.uk  •  training@firstaidgarage.co.uk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44747561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056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905f12002649f1"/>
          <a:srcRect xmlns:a="http://schemas.openxmlformats.org/drawingml/2006/main" l="10486" t="0" r="1048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F9CBC3-01A5-4653-8E15-26BA5C1BE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410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B1A12F-9876-4B49-92EC-52F3B99AF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9ad4d3dfcb48cf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53100" y="381000"/>
            <a:ext cx="1066800" cy="1066800"/>
          </a:xfrm>
          <a:prstGeom xmlns:a="http://schemas.openxmlformats.org/drawingml/2006/main" prst="ellipse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0F0270-F34D-4B35-A9D5-FEB1478CD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7C516"/>
                </a:solidFill>
              </a:defRPr>
            </a:pPr>
            <a:r>
              <a:rPr sz="1350" b="1">
                <a:solidFill>
                  <a:srgbClr val="F7C516"/>
                </a:solidFill>
              </a:rPr>
              <a:t>SUPPORT FOR SCHOOLS &amp; NURSERIES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BD1FFA-D473-4D1C-B065-A58F65B7B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66875"/>
            <a:ext cx="5905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Make allergy safety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 whole-team habit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239169-54AE-475F-B071-8E0E0B37C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43250"/>
            <a:ext cx="590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7F3E8"/>
                </a:solidFill>
              </a:defRPr>
            </a:pPr>
            <a:r>
              <a:rPr sz="1800" b="0">
                <a:solidFill>
                  <a:srgbClr val="F7F3E8"/>
                </a:solidFill>
              </a:rPr>
              <a:t>Help staff recognise anaphylaxis, locate emergency medication and act without delay.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0C86B8-9976-4219-AB4F-1FC67442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57675"/>
            <a:ext cx="59436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0C6B4F"/>
          </a:solidFill>
          <a:ln xmlns:a="http://schemas.openxmlformats.org/drawingml/2006/main" w="9525">
            <a:solidFill>
              <a:srgbClr val="4C806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B31298-BB5A-4715-8ED3-D8CC3F6B2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67225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F7C516"/>
                </a:solidFill>
              </a:defRPr>
            </a:pPr>
            <a:r>
              <a:rPr sz="1125" b="1">
                <a:solidFill>
                  <a:srgbClr val="F7C516"/>
                </a:solidFill>
              </a:rPr>
              <a:t>AVAILABLE FROM FIRST AID GARAGE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EBA85B-277B-40E4-8DB7-06BACE34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33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F4AA7E-1866-44DF-AD35-A661F046E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857750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Anaphylaxis &amp; Auto-injectors online course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44B837-D2B9-4738-84B7-63BF59F6A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959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196EC9-8348-4258-833E-456AA4265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219700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Staff awareness resources and downloadable factsheet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477C09-B2FE-4E35-8CDD-7D7CC5919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626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7C516"/>
                </a:solidFill>
              </a:defRPr>
            </a:pPr>
            <a:r>
              <a:rPr sz="1500" b="1">
                <a:solidFill>
                  <a:srgbClr val="F7C516"/>
                </a:solidFill>
              </a:rPr>
              <a:t>www.firstaidgarage.co.uk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013333-F1EE-4F47-A319-72B4A409B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3055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training@firstaidgarage.co.uk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16425350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227d57e92c4906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27BCEA-6AAB-4B93-8AF8-43E309156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370420-8E9F-457D-BCF1-2144D06C4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074F98-10EF-4CA6-9654-7542F19B8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BEF2A4-7C61-4A82-9698-39264D131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4224B5-90A8-4904-9ED7-EC6CC7355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START WITH THE RIGHT LEGAL POSITION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879655-24C2-498D-9703-B4656C5D1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The current position is different for schools and nurseries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807BF0-1AE8-48EC-B841-15BF154A1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642A69-D7EE-4071-A4FF-4E87E29E9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52650"/>
            <a:ext cx="52578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00563F"/>
          </a:solidFill>
          <a:ln xmlns:a="http://schemas.openxmlformats.org/drawingml/2006/main" w="9525">
            <a:solidFill>
              <a:srgbClr val="00563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5A4B92-08CE-4E3D-A015-328267C04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1935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7C516"/>
                </a:solidFill>
              </a:defRPr>
            </a:pPr>
            <a:r>
              <a:rPr sz="1350" b="1">
                <a:solidFill>
                  <a:srgbClr val="F7C516"/>
                </a:solidFill>
              </a:rPr>
              <a:t>SCHOOLS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13BDD6-D95B-4907-938F-E55385A3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57500"/>
            <a:ext cx="4286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Statutory policy</a:t>
            </a:r>
          </a:p>
          <a:p xmlns:a="http://schemas.openxmlformats.org/drawingml/2006/main">
            <a:pPr algn="l">
              <a:buNone/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duty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7536D6-BD29-4FA5-8612-B77E7EAFF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66AEFA-3C74-4FB9-9AB5-81727E1D6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05250"/>
            <a:ext cx="4152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Maintained schools, academies and PRUs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FB236D-21E2-4B0A-8A4D-AF39227A6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243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1F58F4-3993-44B7-B958-A836D92E3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448175"/>
            <a:ext cx="4248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Must have a dedicated allergy safety policy and have regard to DfE guidance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F76178-B876-4173-8895-588CDD16F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81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5E3A36-84CF-4A62-AAA9-DD234991E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105400"/>
            <a:ext cx="4248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Must have particular regard to the DfE guidance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F5DFA2-4E29-424F-91D1-300982044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152650"/>
            <a:ext cx="56007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F7F3E8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F507BF-3E68-4BA1-A2AB-2DC4E0835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19350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MAINTAINED NURSERIES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DDE588-11CB-4BF6-A701-97269FFFA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5750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475" b="1">
                <a:solidFill>
                  <a:srgbClr val="10231D"/>
                </a:solidFill>
              </a:defRPr>
            </a:pPr>
            <a:r>
              <a:rPr sz="2475" b="1">
                <a:solidFill>
                  <a:srgbClr val="10231D"/>
                </a:solidFill>
              </a:rPr>
              <a:t>EYFS duties continue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D6CC74-EEFB-451C-A740-4A264D671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242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8827F6F-B2BB-4021-BCCC-9E1263B4B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648075"/>
            <a:ext cx="4533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Excluded from the new section 34 policy duty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FA7F8D7-77D0-43ED-97FB-48CD3F3E7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862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DC14881-C9C1-433F-9C41-F3F987EF6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210050"/>
            <a:ext cx="45815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Must follow existing EYFS food, allergy and paediatric first-aid requirements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B7F5FF-5B39-46EB-91A2-6D2EEDE4F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0768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56656E0-4A87-46E6-B0E3-B6A833514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000625"/>
            <a:ext cx="4533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Should treat the new DfE guidance as good practice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45896AC-7D6F-46D0-9909-F0D48BDB6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5695950"/>
            <a:ext cx="77343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FE3DEB-EADF-4C04-A57D-2A30017C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5695950"/>
            <a:ext cx="95250" cy="609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4572E"/>
          </a:solidFill>
          <a:ln xmlns:a="http://schemas.openxmlformats.org/drawingml/2006/main" w="9525">
            <a:solidFill>
              <a:srgbClr val="E4572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5A9175E-145A-43FA-A160-FB33980F9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829300"/>
            <a:ext cx="1666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IMPORTANT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31A785E-BF22-4C1A-B8D1-3DDD425B1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57912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A nursery attached to a school should follow the school’s arrangements where they apply, alongside its own EYFS duties.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8EDAAE3-739E-4FF2-82A2-9FCE6F073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8C031AC-086C-45E3-9E7A-8F9CB3BB4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DfE, Allergy safety in schools (July 2026), pp. 5–9; Children’s Wellbeing and Schools Act 2026, s.34.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0B05EF3-3639-4F26-8496-02AC3C8B7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454401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15d0db328d40d3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9E659C-5E8F-4D65-B42C-986E67B26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137291-BCBE-43DE-9BC6-F40E8734A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674456-3D7E-42FC-A4F4-ED256D62C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29AD27-934C-4627-B5D4-9132D57AB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35122B-1E7C-4614-AF39-0337CE6EF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WHAT TO DO NOW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4EA73F-81A1-4B5A-97BB-35E8F0D2F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Prepare now with confidence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0C9AAA-DD5D-42E6-AC2F-8E60CF27E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FAF62C-E012-4491-94E3-36CBBEED4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38375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F0F0F4-B723-4A4A-BF27-C0695D147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1907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Lead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A485C1-4FEE-411B-A1E1-5CEDFDD9C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552700"/>
            <a:ext cx="4191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name a senior allergy-safety lead and use the DfE policy template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2AF63B-631C-403D-9D68-45D70F988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38375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B3EE9D-AD6C-42FD-98AF-0B438EA52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907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Identify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F74F3A-6787-473E-91B5-BB7612FEF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552700"/>
            <a:ext cx="4191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people, allergens, medicines and Individual Healthcare Plans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080785-602D-426E-981B-6518ADDE4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76625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AEDC46-3517-4964-969F-93F171B28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42900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Train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4D960B-4516-49C7-93CF-2BA028E06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790950"/>
            <a:ext cx="4191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all staff in allergy awareness and emergency response—not just first aid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02E071-063E-4D17-9E61-5232DB644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76625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F0880A-1FDD-40D9-9F6A-AB9E10E1F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42900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Access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4744DE3-C9DC-4A4B-A67A-32467D37B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790950"/>
            <a:ext cx="4191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prescribed and spare adrenaline devices, unlocked and within five minutes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ABA1260-4307-48B4-AF34-C08DF3F1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14875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ABC86B-8BAB-42AC-9461-9FB88F598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6672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Include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028790-7322-4DDF-881D-81C8B54B7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029200"/>
            <a:ext cx="4191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food, activities, trips, transitions and allergy-related bullying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25FF118-C525-43B2-9A61-5D24C2F25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714875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7DBD79-A7D3-4ED0-B087-C3774CF17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6672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Learn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DEB7C3-B390-4B09-A3E6-8CE8571B2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5029200"/>
            <a:ext cx="4191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record incidents and near misses; rehearse emergency response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FDC5A79-AC86-400D-9CF6-6634683CE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810250"/>
            <a:ext cx="107823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6CC3471-3BF9-4B0A-A614-7500E7E25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810250"/>
            <a:ext cx="952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4572E"/>
          </a:solidFill>
          <a:ln xmlns:a="http://schemas.openxmlformats.org/drawingml/2006/main" w="9525">
            <a:solidFill>
              <a:srgbClr val="E4572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0615A37-4E76-4073-94B9-B9131EBA2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943600"/>
            <a:ext cx="1666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LEGAL NUANCE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400E47D-093E-4017-B33C-3DECD1BC6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590550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Named leads, standalone staff-training duties and compulsory spare adrenaline devices are expected through further regulations. The guidance expects schools to prepare now.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5C315E5-23B7-4365-8F89-07D2CF6E1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EFF00E8-EAF6-4EB0-B2C1-01493012A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7–9, 20–25 and 38–44; GOV.UK governance guides, July 2026.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61DA4ED-2006-40B1-8300-0BD62A7F6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11262596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b4beaecb2b4e5d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574E3E-EC1F-462F-A00A-81BDC6CF8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56619F-A65E-4E3A-9418-1FC85DD8B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E50ECD-2660-4E23-9040-C4654E8D4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15601A-A831-46E4-B392-EE8218418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582A71-83FA-4C6C-B9A8-89C4860E3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THE POLICY BLUEPRINT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26941B-9A85-4E82-8CDA-55C8E9134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A useful policy tells staff exactly what happens next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D17178-7A69-4CB1-BAFE-513996C75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B204BF-24F6-4C28-9BAA-259989321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54673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00563F"/>
          </a:solidFill>
          <a:ln xmlns:a="http://schemas.openxmlformats.org/drawingml/2006/main" w="9525">
            <a:solidFill>
              <a:srgbClr val="00563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C0EEFC-488A-4691-BD8E-E90A8A3A5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1935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7C516"/>
                </a:solidFill>
              </a:defRPr>
            </a:pPr>
            <a:r>
              <a:rPr sz="1800" b="1">
                <a:solidFill>
                  <a:srgbClr val="F7C516"/>
                </a:solidFill>
              </a:rPr>
              <a:t>Culture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F16F51-2175-4D55-8F56-2F8A56DC8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57500"/>
            <a:ext cx="4857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Annual awareness training; inclusion; wellbeing; allergy-related bullying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420085-BE99-4705-954A-2AF980A31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0"/>
            <a:ext cx="54673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A69E46-A73E-4FE3-AB7D-0A7513021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Prevention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8309D-3781-4F32-B583-0F672EB79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67250"/>
            <a:ext cx="4857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Known allergens; food provision; classroom activities; air/contact risks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439007-5629-4AF7-B4E9-916A89BE7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90750"/>
            <a:ext cx="54673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138D1A-0D05-4DBB-A271-3D30C1F86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41935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Individual support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DB6B6B-5745-40F6-ACB7-8C68494A8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4857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Identification; IHPs; Allergy/Asthma Action Plans; prescribed medication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71D246-58A7-442F-8287-D19EDF011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00500"/>
            <a:ext cx="54673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3E8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91289D-08FE-4FA3-90E6-DAC8417D4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22910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563F"/>
                </a:solidFill>
              </a:defRPr>
            </a:pPr>
            <a:r>
              <a:rPr sz="1800" b="1">
                <a:solidFill>
                  <a:srgbClr val="00563F"/>
                </a:solidFill>
              </a:rPr>
              <a:t>School-wide response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E5F1C0-255E-47B6-BB61-23DEB55E8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667250"/>
            <a:ext cx="4857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0231D"/>
                </a:solidFill>
              </a:defRPr>
            </a:pPr>
            <a:r>
              <a:rPr sz="1350" b="0">
                <a:solidFill>
                  <a:srgbClr val="10231D"/>
                </a:solidFill>
              </a:rPr>
              <a:t>Spare devices; trips; information sharing; incidents and near misses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A05437-4D36-44F4-8883-C71C2C053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57875"/>
            <a:ext cx="1000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E4572E"/>
                </a:solidFill>
              </a:defRPr>
            </a:pPr>
            <a:r>
              <a:rPr sz="1800" b="1">
                <a:solidFill>
                  <a:srgbClr val="E4572E"/>
                </a:solidFill>
              </a:rPr>
              <a:t>Review at least annually—and after a serious incident or near miss.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D77079-B64A-4726-9B22-89B39BC98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098574-CB1C-49C5-A139-119195757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20–25 and 43–44.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60DC342-6F61-4171-9603-6EBB24CC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11502249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8323f05c11404c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5A270B-F4A8-4E8C-BF1A-DDDF5EE73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4132A4-0464-4BE9-8AB9-9F02E9539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D7DF25-B734-43F7-9D04-5DCEE188E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22F8AA-61FF-40F3-9848-E3A41AFA7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5EAE3C-5A14-4DFC-978F-D5DDB1099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IDENTIFY • PLAN • SHARE • REVIEW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C6C1F8-B128-49F4-917F-A2D3F1E8A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Good records turn the policy into individual protection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D68BD4-40E1-4CE9-8442-AE7F3194B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549A96-05B1-4749-9C01-5AA7C1D5A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52650"/>
            <a:ext cx="3714750" cy="36385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F7F3E8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54B263-E108-49FF-91A5-D203730AC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19350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563F"/>
                </a:solidFill>
              </a:defRPr>
            </a:pPr>
            <a:r>
              <a:rPr sz="1275" b="1">
                <a:solidFill>
                  <a:srgbClr val="00563F"/>
                </a:solidFill>
              </a:rPr>
              <a:t>ALLERGY RECORD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E0F84C-0468-4F3A-96AF-AAAC11904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81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36584B-F239-480D-ACE0-66E1E4355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05125"/>
            <a:ext cx="2724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Current photograph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D108FF-500E-4974-B3FC-8755E29F3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575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4CFE86-1288-4E2E-BE11-223AA038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81375"/>
            <a:ext cx="2724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Known allergens and triggers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94779D-C48F-4A16-9B6F-25C5A51E5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290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A23769-C720-475A-A86A-7F17D05CA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52875"/>
            <a:ext cx="2724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Medication and location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88422D-79AD-4F7B-A5C8-9141E503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005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2AA0F1-D59B-48BF-AC23-9B817EB97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24375"/>
            <a:ext cx="2724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IHP and Action Plan status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C50FFC-8F6B-4F45-BE8C-67CD0B17C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720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A8859B-341D-46EC-B8A9-CC702912A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095875"/>
            <a:ext cx="2724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Who needs to know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9948AA-5ECF-457D-A5B1-156014B6A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152650"/>
            <a:ext cx="7124700" cy="36385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12E473-39C9-42DD-82D5-2A0160597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1935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563F"/>
                </a:solidFill>
              </a:defRPr>
            </a:pPr>
            <a:r>
              <a:rPr sz="1275" b="1">
                <a:solidFill>
                  <a:srgbClr val="00563F"/>
                </a:solidFill>
              </a:rPr>
              <a:t>WHEN AN IHP IS NEEDED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E29355D-5B7B-4270-B048-34373A6AF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876550"/>
            <a:ext cx="619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0231D"/>
                </a:solidFill>
              </a:defRPr>
            </a:pPr>
            <a:r>
              <a:rPr sz="1800" b="1">
                <a:solidFill>
                  <a:srgbClr val="10231D"/>
                </a:solidFill>
              </a:rPr>
              <a:t>The allergy has a functional impact, creates a risk of harm, and requires arrangements beyond the general policy.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BF75999-F990-4A7C-84A0-4BD6501B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724275"/>
            <a:ext cx="628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298045-2735-4A74-86C3-E9B7E4475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038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31EFBF6-66C4-48A9-B10D-35787D901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962400"/>
            <a:ext cx="577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Co-produce it with the pupil and parents or carers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1CE37F3-A5CA-4C04-826B-E4CC9BDA1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5720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1E1CF6-1671-4F71-8510-81E90708C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495800"/>
            <a:ext cx="577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Attach the latest Allergy and/or Asthma Action Plan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221E608-2544-46F1-8E5A-91FFB93B7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5105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63530DA-2D30-4DD0-BED8-32E58CF75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5029200"/>
            <a:ext cx="577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Review at least annually and after changes, incidents or near misses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6C1A419-B953-43A3-B06C-7F399AEF1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953125"/>
            <a:ext cx="78105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AEEAD42-1956-41B5-88A7-3C8B767BE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953125"/>
            <a:ext cx="95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516"/>
          </a:solidFill>
          <a:ln xmlns:a="http://schemas.openxmlformats.org/drawingml/2006/main" w="9525">
            <a:solidFill>
              <a:srgbClr val="F7C51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AFAF642-CE4D-451C-9485-74F497FCF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6086475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START-OF-TERM RULE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E1C148A-32DD-4748-871F-C8C2DC873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6048375"/>
            <a:ext cx="5600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For new starters, arrangements should be ready before the term begins.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CDE516D-0CC3-4F6D-A5DE-1D93EDED1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67162CF-136C-4AFA-9C21-E07930390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34–36 and 45–58.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0BB49A1-87BF-4219-A5D1-893FB30AE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65154668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3ef245dcc243b6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B29E0B-32EB-4E86-A297-B10C7D541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057099-1D16-4230-9969-92C9D86F6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785C17-4FB0-4794-A140-871CBF13F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C224EE-D439-4455-97D5-9E908A010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559573-50AA-4C14-B276-9C7A3EC0C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REDUCE EXPOSURE WITHOUT EXCLUDING PUPILS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996CEF-1104-478C-92D6-E72832BAC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Allergy safety is wider than the dining hall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F672B4-3179-4E3C-9137-5DF29C9D0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8185A6-F67D-4F4E-90A4-4E43E09C8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717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FOOD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320F8D-360E-41C4-8BAB-ACA1F88BD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19325"/>
            <a:ext cx="381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D459CD-CC26-4FCB-B6D5-D9A27CF6B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1717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0231D"/>
                </a:solidFill>
              </a:defRPr>
            </a:pPr>
            <a:r>
              <a:rPr sz="1575" b="0">
                <a:solidFill>
                  <a:srgbClr val="10231D"/>
                </a:solidFill>
              </a:rPr>
              <a:t>Accurate allergen information, substitutions checked, cross-contact controlled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070941-DF61-4CBB-80F0-1B676A8CB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2417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CLASSROOM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305768-C00E-426C-B31C-12254E546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971800"/>
            <a:ext cx="381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8B5155-9B91-4744-A9E0-9EAC7371E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924175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0231D"/>
                </a:solidFill>
              </a:defRPr>
            </a:pPr>
            <a:r>
              <a:rPr sz="1575" b="0">
                <a:solidFill>
                  <a:srgbClr val="10231D"/>
                </a:solidFill>
              </a:rPr>
              <a:t>Review ingredients and materials used in cooking, science, art and craft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1DFDB3-79B2-40A6-BCCD-E770BDCE8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SITE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94B60B-2050-4D88-8CEE-AB16B0A91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724275"/>
            <a:ext cx="381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29F0CD-A9CB-4D4F-B681-BE2830077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67665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0231D"/>
                </a:solidFill>
              </a:defRPr>
            </a:pPr>
            <a:r>
              <a:rPr sz="1575" b="0">
                <a:solidFill>
                  <a:srgbClr val="10231D"/>
                </a:solidFill>
              </a:rPr>
              <a:t>Consider contact and airborne allergens, pets, latex and cleaning products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5ABE18-AC8A-4BE0-B01E-F1A7AEDF7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2912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TRIPS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74A4BF-F65B-49D7-ADE2-285676950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476750"/>
            <a:ext cx="381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4261D8-0923-4495-83E5-47A3A20E9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4429125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0231D"/>
                </a:solidFill>
              </a:defRPr>
            </a:pPr>
            <a:r>
              <a:rPr sz="1575" b="0">
                <a:solidFill>
                  <a:srgbClr val="10231D"/>
                </a:solidFill>
              </a:rPr>
              <a:t>Individual risk assessment, trained staff and immediate access to medication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D4C0BB-C930-400B-8FFD-0EA668DA1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816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INCLUSION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86A1A8-8F3C-4FCE-AF22-8FEF45A68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5229225"/>
            <a:ext cx="381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57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10A15BD-B1B8-4F50-99AD-B03D14EB1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51816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231D"/>
                </a:solidFill>
              </a:defRPr>
            </a:pPr>
            <a:r>
              <a:rPr sz="1575" b="1">
                <a:solidFill>
                  <a:srgbClr val="10231D"/>
                </a:solidFill>
              </a:rPr>
              <a:t>Do not segregate pupils at meals or block participation unnecessarily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865A27D-2DAC-443E-ADBB-D7A1A260E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10250"/>
            <a:ext cx="91440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E352CF7-9255-43B9-B549-C46404322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10250"/>
            <a:ext cx="952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4572E"/>
          </a:solidFill>
          <a:ln xmlns:a="http://schemas.openxmlformats.org/drawingml/2006/main" w="9525">
            <a:solidFill>
              <a:srgbClr val="E4572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065A47E-2B5E-44C1-ABD8-2AEC43FBA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943600"/>
            <a:ext cx="1666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DO NOT RELY ON A “NUT-FREE” CLAIM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B332827-277A-4FBE-BEAC-CC1ECE578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905500"/>
            <a:ext cx="6934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A label cannot replace active controls, individual planning and a rehearsed response.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8D96110-74F6-4935-AE3D-E0CD3F7C2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335FBF5-80C4-4B26-8BB0-958076DF6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27–34 and 42.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E021269-396B-4186-8492-0C9B95445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99659077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65b6c74f7e4319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21B77F-F15C-4549-BCDC-5FECFB5D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1D9029-9D6C-4BF2-BE9D-96C4576F5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F83539-E20A-4CF3-B3E2-62A658ABD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5A5B33-D848-46EB-9607-8FD0CF11A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2297F0-A048-4AC4-900E-4EFCC92E5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ALLERGY-AWARENESS TRAINING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121022-136E-4FCC-9DBC-8A8C32D84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Every adult on site should be able to recognise and respond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4E5B5A-0B8F-4DA1-8FF5-684E22E5C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4DA0BE-FFED-4794-B9C2-F8CC11AD7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1932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WHO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2B6131-22E5-464C-BA15-0355470D8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00325"/>
            <a:ext cx="49530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0231D"/>
                </a:solidFill>
              </a:defRPr>
            </a:pPr>
            <a:r>
              <a:rPr sz="1725" b="1">
                <a:solidFill>
                  <a:srgbClr val="10231D"/>
                </a:solidFill>
              </a:rPr>
              <a:t>Permanent, temporary and supply staff; agency and peripatetic staff; caterers; breakfast/after-school teams; regular volunteers.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61F596-748B-48C8-B1DC-48728D103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2152650"/>
            <a:ext cx="5800725" cy="3276600"/>
          </a:xfrm>
          <a:prstGeom xmlns:a="http://schemas.openxmlformats.org/drawingml/2006/main" prst="roundRect">
            <a:avLst>
              <a:gd name="adj" fmla="val 3488"/>
            </a:avLst>
          </a:prstGeom>
          <a:solidFill xmlns:a="http://schemas.openxmlformats.org/drawingml/2006/main">
            <a:srgbClr val="00563F"/>
          </a:solidFill>
          <a:ln xmlns:a="http://schemas.openxmlformats.org/drawingml/2006/main" w="9525">
            <a:solidFill>
              <a:srgbClr val="00563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F79C80-8A2E-4D31-93AC-C0FEC9A47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40030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7C516"/>
                </a:solidFill>
              </a:defRPr>
            </a:pPr>
            <a:r>
              <a:rPr sz="1275" b="1">
                <a:solidFill>
                  <a:srgbClr val="F7C516"/>
                </a:solidFill>
              </a:rPr>
              <a:t>EVERYONE SHOULD BE ABLE TO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0CB927-773B-4795-B360-7D8CEE76C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952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0E7615-85B1-4496-B9EF-10BF8FAD5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876550"/>
            <a:ext cx="472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Recognise allergic reactions and ABC signs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1CC1AE-BB05-4CF3-8666-809A02A94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5052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1B689E-78EB-4AE6-9529-1250C128C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429000"/>
            <a:ext cx="472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Locate and administer emergency medication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212A78-9D8A-4C9E-83B9-080565AF5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057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6C2799-E74E-4189-8E58-5C8F70840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81450"/>
            <a:ext cx="472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Call 999 and inform parents or carers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263DC3-EEB7-49B2-8648-269727B1B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610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210149-E06B-42A5-BBAB-502D16AB5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533900"/>
            <a:ext cx="472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Follow IHPs and Allergy/Asthma Action Plans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3AE354-542A-456B-B4EE-A9543001D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24350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E4572E"/>
                </a:solidFill>
              </a:defRPr>
            </a:pPr>
            <a:r>
              <a:rPr sz="2100" b="1">
                <a:solidFill>
                  <a:srgbClr val="E4572E"/>
                </a:solidFill>
              </a:rPr>
              <a:t>First-aid training alone is not sufficient.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12DB49-ADE8-49D5-B5ED-D560CFEB7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4857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0231D"/>
                </a:solidFill>
              </a:defRPr>
            </a:pPr>
            <a:r>
              <a:rPr sz="1575" b="0">
                <a:solidFill>
                  <a:srgbClr val="10231D"/>
                </a:solidFill>
              </a:rPr>
              <a:t>Plan induction for new staff and a reliable briefing route for cover staff.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002A00-AABB-48B3-B04A-EEECF41ED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829300"/>
            <a:ext cx="92583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8F1EC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1C3911-D31F-4DDF-8E2D-3B1FE8F0C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829300"/>
            <a:ext cx="95250" cy="533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4572E"/>
          </a:solidFill>
          <a:ln xmlns:a="http://schemas.openxmlformats.org/drawingml/2006/main" w="9525">
            <a:solidFill>
              <a:srgbClr val="E4572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4DE6A1C-B5B6-4782-9955-1C290ED45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96265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563F"/>
                </a:solidFill>
              </a:defRPr>
            </a:pPr>
            <a:r>
              <a:rPr sz="1050" b="1">
                <a:solidFill>
                  <a:srgbClr val="00563F"/>
                </a:solidFill>
              </a:rPr>
              <a:t>CURRENT POSITION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52828A-AE22-4DD1-AAF2-099C7504A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924550"/>
            <a:ext cx="704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0231D"/>
                </a:solidFill>
              </a:defRPr>
            </a:pPr>
            <a:r>
              <a:rPr sz="1275" b="0">
                <a:solidFill>
                  <a:srgbClr val="10231D"/>
                </a:solidFill>
              </a:rPr>
              <a:t>The guidance expects at least annual training; a standalone statutory training duty is due through forthcoming regulations.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890502C-216D-46A2-90EB-1C0B16269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F337E1F-D9D7-43D7-B12D-F1A8EC414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25–26.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CC3BF16-FD92-446D-A27C-4CEFE32CA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3229650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5c2eff97024137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42875"/>
            <a:ext cx="647700" cy="647700"/>
          </a:xfrm>
          <a:prstGeom xmlns:a="http://schemas.openxmlformats.org/drawingml/2006/main" prst="ellipse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B1E34A-6B82-45EC-B432-ED6CE3AC8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563F"/>
                </a:solidFill>
              </a:defRPr>
            </a:pPr>
            <a:r>
              <a:rPr sz="1425" b="1">
                <a:solidFill>
                  <a:srgbClr val="00563F"/>
                </a:solidFill>
              </a:rPr>
              <a:t>FIRST AID GARAGE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5029DD-192B-40E2-BD52-4F2994E51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D37CCD-B769-4D55-A55A-1E82CFF31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572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5B6762"/>
                </a:solidFill>
              </a:defRPr>
            </a:pPr>
            <a:r>
              <a:rPr sz="750" b="1">
                <a:solidFill>
                  <a:srgbClr val="5B6762"/>
                </a:solidFill>
              </a:rPr>
              <a:t>TRAINING THAT SAVES LIVES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CFF6B2-FDC1-495D-8B1F-E8AEF3117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5B6762"/>
                </a:solidFill>
              </a:defRPr>
            </a:pPr>
            <a:r>
              <a:rPr sz="975" b="1">
                <a:solidFill>
                  <a:srgbClr val="5B6762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203619-9F31-45DF-BEF5-C7DFCC858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C6B4F"/>
                </a:solidFill>
              </a:defRPr>
            </a:pPr>
            <a:r>
              <a:rPr sz="1050" b="1">
                <a:solidFill>
                  <a:srgbClr val="0C6B4F"/>
                </a:solidFill>
              </a:rPr>
              <a:t>RECOGNISING DETERIORATION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005D1D-6B96-4C2C-9215-A8EEEA016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31D"/>
                </a:solidFill>
              </a:defRPr>
            </a:pPr>
            <a:r>
              <a:rPr sz="2850" b="1">
                <a:solidFill>
                  <a:srgbClr val="10231D"/>
                </a:solidFill>
              </a:rPr>
              <a:t>A mild reaction can progress—keep watching for ABC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74E7D1-39F9-48B6-886C-6A8D0E720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1DD17F-E607-42AB-A497-AB84D67BE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52650"/>
            <a:ext cx="501015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7F3E8"/>
          </a:solidFill>
          <a:ln xmlns:a="http://schemas.openxmlformats.org/drawingml/2006/main" w="9525">
            <a:solidFill>
              <a:srgbClr val="C7D5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28F51A-F79C-4046-9FC1-8639D5F9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1935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563F"/>
                </a:solidFill>
              </a:defRPr>
            </a:pPr>
            <a:r>
              <a:rPr sz="1350" b="1">
                <a:solidFill>
                  <a:srgbClr val="00563F"/>
                </a:solidFill>
              </a:rPr>
              <a:t>MILD TO MODERATE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98942D-114A-4557-935B-40B81E6B4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813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674D71-F8B4-4C96-BC52-9CAC08E43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05125"/>
            <a:ext cx="3867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Swollen lips, face or eyes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06A8E1-EF7B-4E1E-8AA6-B255281FD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76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E3DF9B-0CC4-4064-BF80-EC9342C0C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00425"/>
            <a:ext cx="3867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Itchy or tingling mouth; hives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4A8C55-6BAD-4A2D-9FE7-9A71906DA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719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1A7C51-E16A-44EC-BC46-C28B23936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95725"/>
            <a:ext cx="3867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Abdominal pain or vomiting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946CAB-BC6C-48EC-BEB4-4C4F6580C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672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37428E-1441-4261-915F-C42FA60ED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391025"/>
            <a:ext cx="3867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0231D"/>
                </a:solidFill>
              </a:defRPr>
            </a:pPr>
            <a:r>
              <a:rPr sz="1425" b="0">
                <a:solidFill>
                  <a:srgbClr val="10231D"/>
                </a:solidFill>
              </a:rPr>
              <a:t>Sudden change in behaviour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7C1E0E-7B60-4528-9BC0-5C5CCBFB3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7205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0231D"/>
                </a:solidFill>
              </a:defRPr>
            </a:pPr>
            <a:r>
              <a:rPr sz="1350" b="1">
                <a:solidFill>
                  <a:srgbClr val="10231D"/>
                </a:solidFill>
              </a:rPr>
              <a:t>Do not leave them alone. Follow their plan and observe for at least 60 minutes.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01A6CC-1006-424A-BF5F-FE585FCCF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152650"/>
            <a:ext cx="584835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C8202F"/>
          </a:solidFill>
          <a:ln xmlns:a="http://schemas.openxmlformats.org/drawingml/2006/main" w="9525">
            <a:solidFill>
              <a:srgbClr val="C8202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7C7152-D4F4-4840-A561-8F481D156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19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ANAPHYLAXIS = ABC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917250F-39CB-487A-8328-947378D9A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F39CCB9-3AA3-485D-9ACD-B82DB4EA3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95600"/>
            <a:ext cx="47720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AIRWAY — throat/tongue swelling, hoarse voice, difficulty swallowing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838C5A-DD71-4B41-A646-A83E291F0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14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0B8AA9-FB04-469F-B591-CBBA39A5D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38550"/>
            <a:ext cx="47720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BREATHING — sudden wheeze, persistent cough, noisy or difficult breathing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874A3AE-EBCF-44DE-B5FF-F1C6EE0D8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52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E0071B-918F-4F5E-94DF-34E891813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76750"/>
            <a:ext cx="47720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CIRCULATION — dizzy, pale, floppy, confused, sleepy or unconscious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45DE0A-F816-4A21-AC7C-0775F21A8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219700"/>
            <a:ext cx="5000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7C516"/>
                </a:solidFill>
              </a:defRPr>
            </a:pPr>
            <a:r>
              <a:rPr sz="1500" b="1">
                <a:solidFill>
                  <a:srgbClr val="F7C516"/>
                </a:solidFill>
              </a:rPr>
              <a:t>Skin symptoms may be absent.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49686DD-31CF-42A5-970D-190E87DEC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05500"/>
            <a:ext cx="11125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E4572E"/>
                </a:solidFill>
              </a:defRPr>
            </a:pPr>
            <a:r>
              <a:rPr sz="2100" b="1">
                <a:solidFill>
                  <a:srgbClr val="E4572E"/>
                </a:solidFill>
              </a:rPr>
              <a:t>If in doubt, treat for anaphylaxis.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5F2CCFE-EC09-4A56-A6AB-7D7E31CD8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5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DB60357-AD2C-470F-94B7-387A1338E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5B6762"/>
                </a:solidFill>
              </a:defRPr>
            </a:pPr>
            <a:r>
              <a:rPr sz="750" b="0">
                <a:solidFill>
                  <a:srgbClr val="5B6762"/>
                </a:solidFill>
              </a:rPr>
              <a:t>Source: DfE statutory guidance, pp. 15–18.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79C716D-FC9B-4FA6-9BDD-B1A3861F6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543675"/>
            <a:ext cx="3086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00563F"/>
                </a:solidFill>
              </a:defRPr>
            </a:pPr>
            <a:r>
              <a:rPr sz="825" b="1">
                <a:solidFill>
                  <a:srgbClr val="00563F"/>
                </a:solidFill>
              </a:rPr>
              <a:t>www.firstaidgarage.co.uk</a:t>
            </a:r>
          </a:p>
        </p:txBody>
      </p:sp>
    </p:spTree>
    <p:extLst>
      <p:ext uri="{BB962C8B-B14F-4D97-AF65-F5344CB8AC3E}">
        <p14:creationId xmlns:p14="http://schemas.microsoft.com/office/powerpoint/2010/main" val="60179409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056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975D91-57ED-407B-AA6D-385539291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858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7C516"/>
                </a:solidFill>
              </a:defRPr>
            </a:pPr>
            <a:r>
              <a:rPr sz="1050" b="1">
                <a:solidFill>
                  <a:srgbClr val="F7C516"/>
                </a:solidFill>
              </a:rPr>
              <a:t>THE DECISION POINT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B10376-F318-4682-91B7-8EF1BF4FC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11125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ABC signs mean adrenaline—do not wait for a rash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BBB6FE-EB92-406F-9E75-21DC1C380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C806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20b173ca0049aa"/>
          <a:srcRect xmlns:a="http://schemas.openxmlformats.org/drawingml/2006/main" l="0" t="109" r="0" b="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96600" y="209550"/>
            <a:ext cx="704850" cy="704850"/>
          </a:xfrm>
          <a:prstGeom xmlns:a="http://schemas.openxmlformats.org/drawingml/2006/main" prst="ellipse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02ED00-4463-4F59-B8A3-01F65391C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03D47C-F910-4481-85B3-C8C165403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23431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AIRWAY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4C2926-0AD4-4E89-BD74-8247FE0E4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29000"/>
            <a:ext cx="3238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Swollen throat or tongue</a:t>
            </a:r>
          </a:p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Hoarse voice</a:t>
            </a:r>
          </a:p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Difficulty swallowing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1095CE-A327-4C3B-9256-EA6E3292D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26695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1C8A51-CCC3-4E5C-B022-67D30BF2A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3431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BREATHING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EF18FC-E9E0-4005-8808-90E291548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429000"/>
            <a:ext cx="3238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Sudden wheeze</a:t>
            </a:r>
          </a:p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Persistent cough</a:t>
            </a:r>
          </a:p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Noisy or difficult breathing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5C7BFF-6EB8-4A47-B65D-6DF05DA53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26695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C516"/>
          </a:solidFill>
          <a:ln xmlns:a="http://schemas.openxmlformats.org/drawingml/2006/main" w="0">
            <a:solidFill>
              <a:srgbClr val="F7C51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0563F"/>
                </a:solidFill>
              </a:defRPr>
            </a:pPr>
            <a:r>
              <a:rPr sz="1650" b="1">
                <a:solidFill>
                  <a:srgbClr val="00563F"/>
                </a:solidFill>
              </a:rPr>
              <a:t>C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F2E498-76D5-45A4-A06C-31E0711F2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3431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CIRCULATION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F06BE7-C1B6-4F86-BC12-6D3B13A1F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29000"/>
            <a:ext cx="3238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Dizzy or faint</a:t>
            </a:r>
          </a:p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Pale or floppy</a:t>
            </a:r>
          </a:p>
          <a:p xmlns:a="http://schemas.openxmlformats.org/drawingml/2006/main">
            <a:pPr algn="ctr">
              <a:buNone/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Confused or unconscious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2155D0-359B-4C37-9ED6-260274FFB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314950"/>
            <a:ext cx="99822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C8202F"/>
          </a:solidFill>
          <a:ln xmlns:a="http://schemas.openxmlformats.org/drawingml/2006/main" w="9525">
            <a:solidFill>
              <a:srgbClr val="C8202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CCE50D-AD14-42A5-84AA-9E611081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514975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Any one ABC sign: give adrenaline immediately and call 999.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F0FEB9-5364-494D-88C1-5184F702D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D7E6DF"/>
                </a:solidFill>
              </a:defRPr>
            </a:pPr>
            <a:r>
              <a:rPr sz="750" b="0">
                <a:solidFill>
                  <a:srgbClr val="D7E6DF"/>
                </a:solidFill>
              </a:rPr>
              <a:t>Source: DfE statutory guidance, pp. 15–19.</a:t>
            </a:r>
          </a:p>
        </p:txBody>
      </p:sp>
    </p:spTree>
    <p:extLst>
      <p:ext uri="{BB962C8B-B14F-4D97-AF65-F5344CB8AC3E}">
        <p14:creationId xmlns:p14="http://schemas.microsoft.com/office/powerpoint/2010/main" val="11916366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2026-08-06T11:38:38.3230000Z</dcterms:created>
  <dcterms:modified xsi:type="dcterms:W3CDTF">2026-08-06T11:38:38.3230000Z</dcterms:modified>
</coreProperties>
</file>